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6" r:id="rId12"/>
    <p:sldId id="268" r:id="rId13"/>
  </p:sldIdLst>
  <p:sldSz cx="6858000" cy="9144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0066"/>
    <a:srgbClr val="990099"/>
    <a:srgbClr val="D6009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74096" autoAdjust="0"/>
  </p:normalViewPr>
  <p:slideViewPr>
    <p:cSldViewPr snapToGrid="0">
      <p:cViewPr varScale="1">
        <p:scale>
          <a:sx n="70" d="100"/>
          <a:sy n="70" d="100"/>
        </p:scale>
        <p:origin x="21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585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68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17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41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301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580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911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609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57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938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81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87887-7969-4DA6-B49F-8B442E07781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03014-2E49-4B23-ABC1-AE0F80ECFF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3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jpeg"/><Relationship Id="rId13" Type="http://schemas.openxmlformats.org/officeDocument/2006/relationships/image" Target="../media/image165.jpeg"/><Relationship Id="rId3" Type="http://schemas.openxmlformats.org/officeDocument/2006/relationships/image" Target="../media/image155.jpeg"/><Relationship Id="rId7" Type="http://schemas.openxmlformats.org/officeDocument/2006/relationships/image" Target="../media/image159.jpeg"/><Relationship Id="rId12" Type="http://schemas.openxmlformats.org/officeDocument/2006/relationships/image" Target="../media/image164.jpeg"/><Relationship Id="rId17" Type="http://schemas.openxmlformats.org/officeDocument/2006/relationships/image" Target="../media/image169.jpeg"/><Relationship Id="rId2" Type="http://schemas.openxmlformats.org/officeDocument/2006/relationships/image" Target="../media/image154.jpeg"/><Relationship Id="rId16" Type="http://schemas.openxmlformats.org/officeDocument/2006/relationships/image" Target="../media/image1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jpeg"/><Relationship Id="rId11" Type="http://schemas.openxmlformats.org/officeDocument/2006/relationships/image" Target="../media/image163.jpeg"/><Relationship Id="rId5" Type="http://schemas.openxmlformats.org/officeDocument/2006/relationships/image" Target="../media/image157.jpeg"/><Relationship Id="rId15" Type="http://schemas.openxmlformats.org/officeDocument/2006/relationships/image" Target="../media/image167.jpeg"/><Relationship Id="rId10" Type="http://schemas.openxmlformats.org/officeDocument/2006/relationships/image" Target="../media/image162.jpeg"/><Relationship Id="rId4" Type="http://schemas.openxmlformats.org/officeDocument/2006/relationships/image" Target="../media/image156.jpeg"/><Relationship Id="rId9" Type="http://schemas.openxmlformats.org/officeDocument/2006/relationships/image" Target="../media/image161.jpeg"/><Relationship Id="rId14" Type="http://schemas.openxmlformats.org/officeDocument/2006/relationships/image" Target="../media/image16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jpeg"/><Relationship Id="rId13" Type="http://schemas.openxmlformats.org/officeDocument/2006/relationships/image" Target="../media/image181.jpeg"/><Relationship Id="rId18" Type="http://schemas.openxmlformats.org/officeDocument/2006/relationships/image" Target="../media/image186.jpeg"/><Relationship Id="rId26" Type="http://schemas.openxmlformats.org/officeDocument/2006/relationships/image" Target="../media/image194.jpeg"/><Relationship Id="rId3" Type="http://schemas.openxmlformats.org/officeDocument/2006/relationships/image" Target="../media/image171.jpeg"/><Relationship Id="rId21" Type="http://schemas.openxmlformats.org/officeDocument/2006/relationships/image" Target="../media/image189.jpeg"/><Relationship Id="rId34" Type="http://schemas.openxmlformats.org/officeDocument/2006/relationships/image" Target="../media/image202.jpeg"/><Relationship Id="rId7" Type="http://schemas.openxmlformats.org/officeDocument/2006/relationships/image" Target="../media/image175.jpeg"/><Relationship Id="rId12" Type="http://schemas.openxmlformats.org/officeDocument/2006/relationships/image" Target="../media/image180.jpeg"/><Relationship Id="rId17" Type="http://schemas.openxmlformats.org/officeDocument/2006/relationships/image" Target="../media/image185.jpeg"/><Relationship Id="rId25" Type="http://schemas.openxmlformats.org/officeDocument/2006/relationships/image" Target="../media/image193.jpeg"/><Relationship Id="rId33" Type="http://schemas.openxmlformats.org/officeDocument/2006/relationships/image" Target="../media/image201.jpeg"/><Relationship Id="rId2" Type="http://schemas.openxmlformats.org/officeDocument/2006/relationships/image" Target="../media/image170.jpg"/><Relationship Id="rId16" Type="http://schemas.openxmlformats.org/officeDocument/2006/relationships/image" Target="../media/image184.jpeg"/><Relationship Id="rId20" Type="http://schemas.openxmlformats.org/officeDocument/2006/relationships/image" Target="../media/image188.jpeg"/><Relationship Id="rId29" Type="http://schemas.openxmlformats.org/officeDocument/2006/relationships/image" Target="../media/image1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jpeg"/><Relationship Id="rId11" Type="http://schemas.openxmlformats.org/officeDocument/2006/relationships/image" Target="../media/image179.jpeg"/><Relationship Id="rId24" Type="http://schemas.openxmlformats.org/officeDocument/2006/relationships/image" Target="../media/image192.jpeg"/><Relationship Id="rId32" Type="http://schemas.openxmlformats.org/officeDocument/2006/relationships/image" Target="../media/image200.jpeg"/><Relationship Id="rId5" Type="http://schemas.openxmlformats.org/officeDocument/2006/relationships/image" Target="../media/image173.jpeg"/><Relationship Id="rId15" Type="http://schemas.openxmlformats.org/officeDocument/2006/relationships/image" Target="../media/image183.jpeg"/><Relationship Id="rId23" Type="http://schemas.openxmlformats.org/officeDocument/2006/relationships/image" Target="../media/image191.jpeg"/><Relationship Id="rId28" Type="http://schemas.openxmlformats.org/officeDocument/2006/relationships/image" Target="../media/image196.jpeg"/><Relationship Id="rId10" Type="http://schemas.openxmlformats.org/officeDocument/2006/relationships/image" Target="../media/image178.jpeg"/><Relationship Id="rId19" Type="http://schemas.openxmlformats.org/officeDocument/2006/relationships/image" Target="../media/image187.jpeg"/><Relationship Id="rId31" Type="http://schemas.openxmlformats.org/officeDocument/2006/relationships/image" Target="../media/image199.jpeg"/><Relationship Id="rId4" Type="http://schemas.openxmlformats.org/officeDocument/2006/relationships/image" Target="../media/image172.jpeg"/><Relationship Id="rId9" Type="http://schemas.openxmlformats.org/officeDocument/2006/relationships/image" Target="../media/image177.jpeg"/><Relationship Id="rId14" Type="http://schemas.openxmlformats.org/officeDocument/2006/relationships/image" Target="../media/image182.jpeg"/><Relationship Id="rId22" Type="http://schemas.openxmlformats.org/officeDocument/2006/relationships/image" Target="../media/image190.jpeg"/><Relationship Id="rId27" Type="http://schemas.openxmlformats.org/officeDocument/2006/relationships/image" Target="../media/image195.jpeg"/><Relationship Id="rId30" Type="http://schemas.openxmlformats.org/officeDocument/2006/relationships/image" Target="../media/image198.jpeg"/><Relationship Id="rId35" Type="http://schemas.openxmlformats.org/officeDocument/2006/relationships/image" Target="../media/image20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23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18" Type="http://schemas.openxmlformats.org/officeDocument/2006/relationships/image" Target="../media/image5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eg"/><Relationship Id="rId2" Type="http://schemas.openxmlformats.org/officeDocument/2006/relationships/image" Target="../media/image39.jpg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6.jpe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eg"/><Relationship Id="rId18" Type="http://schemas.openxmlformats.org/officeDocument/2006/relationships/image" Target="../media/image87.jpeg"/><Relationship Id="rId26" Type="http://schemas.openxmlformats.org/officeDocument/2006/relationships/image" Target="../media/image95.jpeg"/><Relationship Id="rId3" Type="http://schemas.openxmlformats.org/officeDocument/2006/relationships/image" Target="../media/image72.jpeg"/><Relationship Id="rId21" Type="http://schemas.openxmlformats.org/officeDocument/2006/relationships/image" Target="../media/image90.jpeg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17" Type="http://schemas.openxmlformats.org/officeDocument/2006/relationships/image" Target="../media/image86.jpeg"/><Relationship Id="rId25" Type="http://schemas.openxmlformats.org/officeDocument/2006/relationships/image" Target="../media/image94.jpeg"/><Relationship Id="rId2" Type="http://schemas.openxmlformats.org/officeDocument/2006/relationships/image" Target="../media/image71.jpeg"/><Relationship Id="rId16" Type="http://schemas.openxmlformats.org/officeDocument/2006/relationships/image" Target="../media/image85.jpeg"/><Relationship Id="rId20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24" Type="http://schemas.openxmlformats.org/officeDocument/2006/relationships/image" Target="../media/image93.jpeg"/><Relationship Id="rId5" Type="http://schemas.openxmlformats.org/officeDocument/2006/relationships/image" Target="../media/image74.jpeg"/><Relationship Id="rId15" Type="http://schemas.openxmlformats.org/officeDocument/2006/relationships/image" Target="../media/image84.jpeg"/><Relationship Id="rId23" Type="http://schemas.openxmlformats.org/officeDocument/2006/relationships/image" Target="../media/image92.jpeg"/><Relationship Id="rId10" Type="http://schemas.openxmlformats.org/officeDocument/2006/relationships/image" Target="../media/image79.jpeg"/><Relationship Id="rId19" Type="http://schemas.openxmlformats.org/officeDocument/2006/relationships/image" Target="../media/image88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Relationship Id="rId14" Type="http://schemas.openxmlformats.org/officeDocument/2006/relationships/image" Target="../media/image83.jpeg"/><Relationship Id="rId22" Type="http://schemas.openxmlformats.org/officeDocument/2006/relationships/image" Target="../media/image91.jpeg"/><Relationship Id="rId27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13" Type="http://schemas.openxmlformats.org/officeDocument/2006/relationships/image" Target="../media/image108.jpeg"/><Relationship Id="rId18" Type="http://schemas.openxmlformats.org/officeDocument/2006/relationships/image" Target="../media/image113.jpeg"/><Relationship Id="rId3" Type="http://schemas.openxmlformats.org/officeDocument/2006/relationships/image" Target="../media/image98.png"/><Relationship Id="rId7" Type="http://schemas.openxmlformats.org/officeDocument/2006/relationships/image" Target="../media/image102.jpeg"/><Relationship Id="rId12" Type="http://schemas.openxmlformats.org/officeDocument/2006/relationships/image" Target="../media/image107.jpeg"/><Relationship Id="rId17" Type="http://schemas.openxmlformats.org/officeDocument/2006/relationships/image" Target="../media/image112.jpeg"/><Relationship Id="rId2" Type="http://schemas.openxmlformats.org/officeDocument/2006/relationships/image" Target="../media/image97.jpg"/><Relationship Id="rId16" Type="http://schemas.openxmlformats.org/officeDocument/2006/relationships/image" Target="../media/image111.jpeg"/><Relationship Id="rId20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11" Type="http://schemas.openxmlformats.org/officeDocument/2006/relationships/image" Target="../media/image106.jpeg"/><Relationship Id="rId5" Type="http://schemas.openxmlformats.org/officeDocument/2006/relationships/image" Target="../media/image100.jpeg"/><Relationship Id="rId15" Type="http://schemas.openxmlformats.org/officeDocument/2006/relationships/image" Target="../media/image110.jpeg"/><Relationship Id="rId10" Type="http://schemas.openxmlformats.org/officeDocument/2006/relationships/image" Target="../media/image105.jpeg"/><Relationship Id="rId19" Type="http://schemas.openxmlformats.org/officeDocument/2006/relationships/image" Target="../media/image114.jpeg"/><Relationship Id="rId4" Type="http://schemas.openxmlformats.org/officeDocument/2006/relationships/image" Target="../media/image99.jpeg"/><Relationship Id="rId9" Type="http://schemas.openxmlformats.org/officeDocument/2006/relationships/image" Target="../media/image104.jpeg"/><Relationship Id="rId14" Type="http://schemas.openxmlformats.org/officeDocument/2006/relationships/image" Target="../media/image10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13" Type="http://schemas.openxmlformats.org/officeDocument/2006/relationships/image" Target="../media/image127.jpeg"/><Relationship Id="rId18" Type="http://schemas.openxmlformats.org/officeDocument/2006/relationships/image" Target="../media/image132.jpeg"/><Relationship Id="rId3" Type="http://schemas.openxmlformats.org/officeDocument/2006/relationships/image" Target="../media/image117.jpeg"/><Relationship Id="rId7" Type="http://schemas.openxmlformats.org/officeDocument/2006/relationships/image" Target="../media/image121.jpeg"/><Relationship Id="rId12" Type="http://schemas.openxmlformats.org/officeDocument/2006/relationships/image" Target="../media/image126.jpeg"/><Relationship Id="rId17" Type="http://schemas.openxmlformats.org/officeDocument/2006/relationships/image" Target="../media/image131.jpeg"/><Relationship Id="rId2" Type="http://schemas.openxmlformats.org/officeDocument/2006/relationships/image" Target="../media/image116.png"/><Relationship Id="rId16" Type="http://schemas.openxmlformats.org/officeDocument/2006/relationships/image" Target="../media/image130.jpeg"/><Relationship Id="rId20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11" Type="http://schemas.openxmlformats.org/officeDocument/2006/relationships/image" Target="../media/image125.jpeg"/><Relationship Id="rId5" Type="http://schemas.openxmlformats.org/officeDocument/2006/relationships/image" Target="../media/image119.jpeg"/><Relationship Id="rId15" Type="http://schemas.openxmlformats.org/officeDocument/2006/relationships/image" Target="../media/image129.jpeg"/><Relationship Id="rId10" Type="http://schemas.openxmlformats.org/officeDocument/2006/relationships/image" Target="../media/image124.jpg"/><Relationship Id="rId19" Type="http://schemas.openxmlformats.org/officeDocument/2006/relationships/image" Target="../media/image133.jpeg"/><Relationship Id="rId4" Type="http://schemas.openxmlformats.org/officeDocument/2006/relationships/image" Target="../media/image118.jpeg"/><Relationship Id="rId9" Type="http://schemas.openxmlformats.org/officeDocument/2006/relationships/image" Target="../media/image123.jpeg"/><Relationship Id="rId14" Type="http://schemas.openxmlformats.org/officeDocument/2006/relationships/image" Target="../media/image1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eg"/><Relationship Id="rId13" Type="http://schemas.openxmlformats.org/officeDocument/2006/relationships/image" Target="../media/image146.png"/><Relationship Id="rId18" Type="http://schemas.openxmlformats.org/officeDocument/2006/relationships/image" Target="../media/image151.jpeg"/><Relationship Id="rId3" Type="http://schemas.openxmlformats.org/officeDocument/2006/relationships/image" Target="../media/image136.jpeg"/><Relationship Id="rId7" Type="http://schemas.openxmlformats.org/officeDocument/2006/relationships/image" Target="../media/image140.jpeg"/><Relationship Id="rId12" Type="http://schemas.openxmlformats.org/officeDocument/2006/relationships/image" Target="../media/image145.jpeg"/><Relationship Id="rId17" Type="http://schemas.openxmlformats.org/officeDocument/2006/relationships/image" Target="../media/image150.jpeg"/><Relationship Id="rId2" Type="http://schemas.openxmlformats.org/officeDocument/2006/relationships/image" Target="../media/image135.jpeg"/><Relationship Id="rId16" Type="http://schemas.openxmlformats.org/officeDocument/2006/relationships/image" Target="../media/image149.jpe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jpeg"/><Relationship Id="rId11" Type="http://schemas.openxmlformats.org/officeDocument/2006/relationships/image" Target="../media/image144.jpeg"/><Relationship Id="rId5" Type="http://schemas.openxmlformats.org/officeDocument/2006/relationships/image" Target="../media/image138.jpeg"/><Relationship Id="rId15" Type="http://schemas.openxmlformats.org/officeDocument/2006/relationships/image" Target="../media/image148.jpeg"/><Relationship Id="rId10" Type="http://schemas.openxmlformats.org/officeDocument/2006/relationships/image" Target="../media/image143.jpeg"/><Relationship Id="rId19" Type="http://schemas.openxmlformats.org/officeDocument/2006/relationships/image" Target="../media/image152.jpeg"/><Relationship Id="rId4" Type="http://schemas.openxmlformats.org/officeDocument/2006/relationships/image" Target="../media/image137.jpeg"/><Relationship Id="rId9" Type="http://schemas.openxmlformats.org/officeDocument/2006/relationships/image" Target="../media/image142.jpeg"/><Relationship Id="rId14" Type="http://schemas.openxmlformats.org/officeDocument/2006/relationships/image" Target="../media/image1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914827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62" y="3857625"/>
            <a:ext cx="7204961" cy="4024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8" y="600502"/>
            <a:ext cx="1574269" cy="1542198"/>
          </a:xfrm>
          <a:prstGeom prst="rect">
            <a:avLst/>
          </a:prstGeom>
        </p:spPr>
      </p:pic>
      <p:sp>
        <p:nvSpPr>
          <p:cNvPr id="18" name="กล่องข้อความ 17"/>
          <p:cNvSpPr txBox="1"/>
          <p:nvPr/>
        </p:nvSpPr>
        <p:spPr>
          <a:xfrm>
            <a:off x="398416" y="2375039"/>
            <a:ext cx="6061165" cy="230832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th-TH" sz="7200" b="1" dirty="0" smtClean="0">
                <a:solidFill>
                  <a:srgbClr val="CC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จดหมายข่าว</a:t>
            </a:r>
          </a:p>
          <a:p>
            <a:r>
              <a:rPr lang="th-TH" sz="7200" b="1" dirty="0" smtClean="0">
                <a:solidFill>
                  <a:srgbClr val="CC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เทศบาลตำบลชำ</a:t>
            </a:r>
            <a:r>
              <a:rPr lang="th-TH" sz="7200" b="1" dirty="0" err="1" smtClean="0">
                <a:solidFill>
                  <a:srgbClr val="CC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ฆ้อ</a:t>
            </a:r>
            <a:endParaRPr lang="th-TH" sz="7200" b="1" dirty="0">
              <a:solidFill>
                <a:srgbClr val="CC0066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377" y="7918635"/>
            <a:ext cx="742951" cy="742950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47" y="7918635"/>
            <a:ext cx="742950" cy="742950"/>
          </a:xfrm>
          <a:prstGeom prst="rect">
            <a:avLst/>
          </a:prstGeom>
        </p:spPr>
      </p:pic>
      <p:sp>
        <p:nvSpPr>
          <p:cNvPr id="21" name="กล่องข้อความ 20"/>
          <p:cNvSpPr txBox="1"/>
          <p:nvPr/>
        </p:nvSpPr>
        <p:spPr>
          <a:xfrm>
            <a:off x="5421574" y="8863291"/>
            <a:ext cx="1665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cs typeface="+mj-cs"/>
              </a:rPr>
              <a:t>Line</a:t>
            </a:r>
            <a:r>
              <a:rPr lang="en-US" sz="1400" dirty="0" smtClean="0">
                <a:solidFill>
                  <a:schemeClr val="bg1"/>
                </a:solidFill>
                <a:cs typeface="+mj-cs"/>
              </a:rPr>
              <a:t>:</a:t>
            </a:r>
            <a:r>
              <a:rPr lang="th-TH" sz="1400" dirty="0" smtClean="0">
                <a:solidFill>
                  <a:schemeClr val="bg1"/>
                </a:solidFill>
                <a:cs typeface="+mj-cs"/>
              </a:rPr>
              <a:t>เทศบาลตำบลชำ</a:t>
            </a:r>
            <a:r>
              <a:rPr lang="th-TH" sz="1400" dirty="0" err="1" smtClean="0">
                <a:solidFill>
                  <a:schemeClr val="bg1"/>
                </a:solidFill>
                <a:cs typeface="+mj-cs"/>
              </a:rPr>
              <a:t>ฆ้อ</a:t>
            </a:r>
            <a:endParaRPr lang="th-TH" sz="14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3976531" y="8684377"/>
            <a:ext cx="1848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cs typeface="+mj-cs"/>
              </a:rPr>
              <a:t>Facebook:</a:t>
            </a:r>
            <a:r>
              <a:rPr lang="th-TH" sz="1400" dirty="0" smtClean="0">
                <a:solidFill>
                  <a:schemeClr val="bg1"/>
                </a:solidFill>
                <a:cs typeface="+mj-cs"/>
              </a:rPr>
              <a:t>ศูนย์ข้อมูลข่าวสาร      เทศบาลตำบลชำ</a:t>
            </a:r>
            <a:r>
              <a:rPr lang="th-TH" sz="1400" dirty="0" err="1" smtClean="0">
                <a:solidFill>
                  <a:schemeClr val="bg1"/>
                </a:solidFill>
                <a:cs typeface="+mj-cs"/>
              </a:rPr>
              <a:t>ฆ้อ</a:t>
            </a:r>
            <a:endParaRPr lang="th-TH" sz="14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60788" y="8082475"/>
            <a:ext cx="203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rgbClr val="CC0066"/>
                </a:solidFill>
                <a:latin typeface="Calibri (เนื้อความ)"/>
                <a:cs typeface="+mj-cs"/>
              </a:rPr>
              <a:t>โทร.089-0914422</a:t>
            </a:r>
            <a:endParaRPr lang="th-TH" sz="1800" dirty="0">
              <a:solidFill>
                <a:srgbClr val="CC0066"/>
              </a:solidFill>
              <a:latin typeface="Calibri (เนื้อความ)"/>
              <a:cs typeface="+mj-cs"/>
            </a:endParaRPr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60788" y="7787627"/>
            <a:ext cx="320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rgbClr val="CC0066"/>
                </a:solidFill>
                <a:latin typeface="Calibri (เนื้อความ)"/>
                <a:cs typeface="+mj-cs"/>
              </a:rPr>
              <a:t>ปีที่ ๑๒ ฉบับที่ ๒ ประจำเดือนกุมภาพันธ์ ๒๕๖๗</a:t>
            </a:r>
            <a:endParaRPr lang="th-TH" sz="1800" dirty="0">
              <a:solidFill>
                <a:srgbClr val="CC0066"/>
              </a:solidFill>
              <a:latin typeface="Calibri (เนื้อความ)"/>
              <a:cs typeface="+mj-cs"/>
            </a:endParaRP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60788" y="8315768"/>
            <a:ext cx="259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66"/>
                </a:solidFill>
                <a:latin typeface="Angsana New" panose="02020603050405020304" pitchFamily="18" charset="-34"/>
                <a:cs typeface="+mj-cs"/>
              </a:rPr>
              <a:t>www.chamkho-sm.go.th</a:t>
            </a:r>
            <a:endParaRPr lang="th-TH" sz="2200" dirty="0">
              <a:solidFill>
                <a:srgbClr val="CC0066"/>
              </a:solidFill>
              <a:latin typeface="Angsana New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76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ดมุมสี่เหลี่ยมผืนผ้าด้านทแยงมุม 1"/>
          <p:cNvSpPr/>
          <p:nvPr/>
        </p:nvSpPr>
        <p:spPr>
          <a:xfrm>
            <a:off x="219075" y="238125"/>
            <a:ext cx="6419850" cy="4229100"/>
          </a:xfrm>
          <a:prstGeom prst="snip2Diag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แผนผังลําดับงาน: กระบวนการสำรอง 2"/>
          <p:cNvSpPr/>
          <p:nvPr/>
        </p:nvSpPr>
        <p:spPr>
          <a:xfrm>
            <a:off x="314325" y="333375"/>
            <a:ext cx="4714875" cy="19431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  <a:prstDash val="sysDash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>
                <a:solidFill>
                  <a:schemeClr val="tx1"/>
                </a:solidFill>
              </a:rPr>
              <a:t>วันที่ 20 กุมภาพันธ์ พ.ศ.2567 เวลา 09.00 น. นายนิวัติ วงศ์พึ่ง นายกเทศมนตรีตำบลชำ</a:t>
            </a:r>
            <a:r>
              <a:rPr lang="th-TH" sz="1600" dirty="0" err="1">
                <a:solidFill>
                  <a:schemeClr val="tx1"/>
                </a:solidFill>
              </a:rPr>
              <a:t>ฆ้อ</a:t>
            </a:r>
            <a:r>
              <a:rPr lang="th-TH" sz="1600" dirty="0">
                <a:solidFill>
                  <a:schemeClr val="tx1"/>
                </a:solidFill>
              </a:rPr>
              <a:t> เป็นประธานเปิดโครงการสัตว์ปลอดโรค คนปลอดภัยจากโรคพิษสุนัขบ้า ตามปณิธานศาสตราจารย์ ดร.สมเด็จเจ้าฟ้าฯ กรมพระศรี</a:t>
            </a:r>
            <a:r>
              <a:rPr lang="th-TH" sz="1600" dirty="0" err="1">
                <a:solidFill>
                  <a:schemeClr val="tx1"/>
                </a:solidFill>
              </a:rPr>
              <a:t>สวางควัฒนวรขัตติย</a:t>
            </a:r>
            <a:r>
              <a:rPr lang="th-TH" sz="1600" dirty="0">
                <a:solidFill>
                  <a:schemeClr val="tx1"/>
                </a:solidFill>
              </a:rPr>
              <a:t>ราชนารี ประจำปีงบประมาณ 2567 โดยมีนายสมภพ สัตย์ซื่อ ที่ปรึกษานายกเทศมนตรี เป็นผู้กล่าวรายงานวัตถุประสงค์ของโครงการ มีอาสาสมัครสาธารณสุขประจำหมู่บ้านในเขตพื้นที่อำเภอเขาชะเมาเข้าร่วมโครงการในครั้งนี้ ณ ห้องประชุมเทศบาลตำบลชำ</a:t>
            </a:r>
            <a:r>
              <a:rPr lang="th-TH" sz="1600" dirty="0" err="1">
                <a:solidFill>
                  <a:schemeClr val="tx1"/>
                </a:solidFill>
              </a:rPr>
              <a:t>ฆ้อ</a:t>
            </a:r>
            <a:endParaRPr lang="th-TH" sz="1600" dirty="0">
              <a:solidFill>
                <a:schemeClr val="tx1"/>
              </a:solidFill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78" y="992808"/>
            <a:ext cx="1335882" cy="88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78" y="2099915"/>
            <a:ext cx="1328738" cy="88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47" y="2436829"/>
            <a:ext cx="1153722" cy="745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78" y="3202843"/>
            <a:ext cx="1335882" cy="890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60" y="2433697"/>
            <a:ext cx="1153719" cy="769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75" y="2436829"/>
            <a:ext cx="1171575" cy="745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8"/>
          <a:stretch/>
        </p:blipFill>
        <p:spPr>
          <a:xfrm>
            <a:off x="2864649" y="3342581"/>
            <a:ext cx="1914525" cy="954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4"/>
          <a:stretch/>
        </p:blipFill>
        <p:spPr>
          <a:xfrm>
            <a:off x="944173" y="3342581"/>
            <a:ext cx="1647825" cy="962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219075" y="4819649"/>
            <a:ext cx="6419850" cy="4105275"/>
          </a:xfrm>
          <a:prstGeom prst="rect">
            <a:avLst/>
          </a:prstGeom>
          <a:gradFill flip="none" rotWithShape="1">
            <a:gsLst>
              <a:gs pos="0">
                <a:srgbClr val="990099">
                  <a:tint val="66000"/>
                  <a:satMod val="160000"/>
                </a:srgbClr>
              </a:gs>
              <a:gs pos="50000">
                <a:srgbClr val="990099">
                  <a:tint val="44500"/>
                  <a:satMod val="160000"/>
                </a:srgbClr>
              </a:gs>
              <a:gs pos="100000">
                <a:srgbClr val="990099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คำบรรยายภาพแบบลูกศรซ้าย 20"/>
          <p:cNvSpPr/>
          <p:nvPr/>
        </p:nvSpPr>
        <p:spPr>
          <a:xfrm>
            <a:off x="4344467" y="4962506"/>
            <a:ext cx="2219324" cy="3771900"/>
          </a:xfrm>
          <a:prstGeom prst="leftArrowCallout">
            <a:avLst>
              <a:gd name="adj1" fmla="val 29552"/>
              <a:gd name="adj2" fmla="val 24550"/>
              <a:gd name="adj3" fmla="val 20946"/>
              <a:gd name="adj4" fmla="val 64977"/>
            </a:avLst>
          </a:prstGeom>
          <a:solidFill>
            <a:srgbClr val="990099"/>
          </a:solidFill>
          <a:ln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/>
              <a:t>วันที่ 20 กุมภาพันธ์ พ.ศ.2567 เวลา 15.30น. คณะผู้บริหาร พร้อมด้วยกองช่างเทศบาลตำบลชำ</a:t>
            </a:r>
            <a:r>
              <a:rPr lang="th-TH" sz="1600" dirty="0" err="1"/>
              <a:t>ฆ้อ</a:t>
            </a:r>
            <a:r>
              <a:rPr lang="th-TH" sz="1600" dirty="0"/>
              <a:t> ลงพื้นที่ตัดต้นไม้,กิ่งไม้,เก็บเศษไม้ตามไหล่ทาง เพื่อเตรียมการจัดเรียงหินบริเวณไหล่ทาง ในเขตพื้นที่ ม.5 ต.ชำ</a:t>
            </a:r>
            <a:r>
              <a:rPr lang="th-TH" sz="1600" dirty="0" err="1"/>
              <a:t>ฆ้อ</a:t>
            </a:r>
            <a:r>
              <a:rPr lang="th-TH" sz="1600" dirty="0"/>
              <a:t> เนื่องจากน้ำกัดเซาะทำให้ถนนเกิดพังเสียหาย</a:t>
            </a: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66822"/>
            <a:ext cx="1513879" cy="113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15" y="4974050"/>
            <a:ext cx="1504247" cy="1128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84" y="4974050"/>
            <a:ext cx="1502816" cy="1128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15" y="7586535"/>
            <a:ext cx="1504247" cy="1128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6328271"/>
            <a:ext cx="1504354" cy="1121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15" y="6328271"/>
            <a:ext cx="1504247" cy="1128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7586535"/>
            <a:ext cx="1504354" cy="1128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84" y="7586535"/>
            <a:ext cx="1504247" cy="1128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91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สี่เหลี่ยมผืนผ้า 40"/>
          <p:cNvSpPr/>
          <p:nvPr/>
        </p:nvSpPr>
        <p:spPr>
          <a:xfrm>
            <a:off x="261707" y="4631064"/>
            <a:ext cx="6410325" cy="437006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257175" y="257175"/>
            <a:ext cx="6410325" cy="44952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8" name="รูปภาพ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34" y="3341521"/>
            <a:ext cx="4459679" cy="195086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2627299" y="3599349"/>
            <a:ext cx="3698543" cy="14739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  <a:prstDash val="sys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>
                <a:solidFill>
                  <a:schemeClr val="bg1"/>
                </a:solidFill>
              </a:rPr>
              <a:t>วันที่ 28 กุมภาพันธ์ พ.ศ.2567 เวลา 10.00น. คณะผู้บริหาร พร้อมด้วย สมาชิกสภาเทศบาล หัวหน้าสำนักปลัดเทศบาล เข้าร่วมการประชุมสภาเทศบาลตำบลชำ</a:t>
            </a:r>
            <a:r>
              <a:rPr lang="th-TH" sz="1600" dirty="0" err="1">
                <a:solidFill>
                  <a:schemeClr val="bg1"/>
                </a:solidFill>
              </a:rPr>
              <a:t>ฆ้อ</a:t>
            </a:r>
            <a:r>
              <a:rPr lang="th-TH" sz="1600" dirty="0">
                <a:solidFill>
                  <a:schemeClr val="bg1"/>
                </a:solidFill>
              </a:rPr>
              <a:t> สมัยสามัญ สมัยที่ 1 ครั้งที่ 1/2567 ประจำปี พ.ศ.2567 ณ ห้องประชุมสภาเทศบาลตำบลชำ</a:t>
            </a:r>
            <a:r>
              <a:rPr lang="th-TH" sz="1600" dirty="0" err="1">
                <a:solidFill>
                  <a:schemeClr val="bg1"/>
                </a:solidFill>
              </a:rPr>
              <a:t>ฆ้อ</a:t>
            </a:r>
            <a:endParaRPr lang="th-TH" sz="1600" dirty="0">
              <a:solidFill>
                <a:schemeClr val="bg1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3" y="466723"/>
            <a:ext cx="1619250" cy="955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>
          <a:xfrm>
            <a:off x="2317684" y="466724"/>
            <a:ext cx="1241096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61" y="466724"/>
            <a:ext cx="1253248" cy="835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90" y="466723"/>
            <a:ext cx="1253249" cy="835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85" y="1499216"/>
            <a:ext cx="1241096" cy="827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61" y="1499217"/>
            <a:ext cx="1253248" cy="835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90" y="1499215"/>
            <a:ext cx="1253249" cy="835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4" y="1588431"/>
            <a:ext cx="1619250" cy="107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84" y="2478539"/>
            <a:ext cx="1241096" cy="827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60" y="2478538"/>
            <a:ext cx="1253249" cy="835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89" y="2478538"/>
            <a:ext cx="1253250" cy="83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3" y="2862224"/>
            <a:ext cx="1619250" cy="107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4" y="4136018"/>
            <a:ext cx="1619250" cy="107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2" y="5400286"/>
            <a:ext cx="1039878" cy="693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7" y="6274069"/>
            <a:ext cx="1059933" cy="706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6" y="8039242"/>
            <a:ext cx="1059933" cy="706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6" y="7152089"/>
            <a:ext cx="1059933" cy="706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40" y="8030109"/>
            <a:ext cx="1057340" cy="715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72" y="5394108"/>
            <a:ext cx="1049146" cy="699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40" y="5388645"/>
            <a:ext cx="1057340" cy="70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02" y="5388646"/>
            <a:ext cx="1057339" cy="704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70" y="5385746"/>
            <a:ext cx="1059933" cy="707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72" y="6272128"/>
            <a:ext cx="1049146" cy="708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40" y="6272128"/>
            <a:ext cx="1062845" cy="708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02" y="6266187"/>
            <a:ext cx="1057339" cy="714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70" y="6274069"/>
            <a:ext cx="1059933" cy="706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26" y="7152418"/>
            <a:ext cx="1059440" cy="706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รูปภาพ 2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11665" r="10235" b="13240"/>
          <a:stretch/>
        </p:blipFill>
        <p:spPr>
          <a:xfrm>
            <a:off x="2904241" y="7152089"/>
            <a:ext cx="1057340" cy="706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24" y="7152089"/>
            <a:ext cx="1058117" cy="706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70" y="7152089"/>
            <a:ext cx="1059933" cy="706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70" y="8030110"/>
            <a:ext cx="1059933" cy="715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24" y="8030110"/>
            <a:ext cx="1058117" cy="715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รูปภาพ 3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67" y="8045423"/>
            <a:ext cx="1069151" cy="700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51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305"/>
            <a:ext cx="6858000" cy="8265696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0" y="0"/>
            <a:ext cx="6858000" cy="87830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สาระน่ารู้</a:t>
            </a:r>
            <a:endParaRPr lang="th-TH" sz="60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37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มุมมน 23"/>
          <p:cNvSpPr/>
          <p:nvPr/>
        </p:nvSpPr>
        <p:spPr>
          <a:xfrm>
            <a:off x="233439" y="5858471"/>
            <a:ext cx="6351047" cy="27311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lg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5659" y="327545"/>
            <a:ext cx="6355438" cy="513807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28575">
            <a:solidFill>
              <a:srgbClr val="CC00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15161" y="522968"/>
            <a:ext cx="5216434" cy="1405981"/>
          </a:xfrm>
          <a:prstGeom prst="rect">
            <a:avLst/>
          </a:prstGeom>
          <a:ln w="19050">
            <a:solidFill>
              <a:srgbClr val="CC0066"/>
            </a:solidFill>
            <a:prstDash val="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1600" dirty="0"/>
              <a:t>วันศุกร์ที่ 2 กุมภาพันธ์ 2567 นายนิวัติ วงศ์พึ่ง นายกเทศมนตรีตำบลชำ</a:t>
            </a:r>
            <a:r>
              <a:rPr lang="th-TH" sz="1600" dirty="0" err="1"/>
              <a:t>ฆ้อ</a:t>
            </a:r>
            <a:r>
              <a:rPr lang="th-TH" sz="1600" dirty="0"/>
              <a:t> เข้าร่วมพิธีเปิดการแข่งขันเขาน้อย</a:t>
            </a:r>
            <a:r>
              <a:rPr lang="th-TH" sz="1600" dirty="0" err="1"/>
              <a:t>ออฟโรด</a:t>
            </a:r>
            <a:r>
              <a:rPr lang="th-TH" sz="1600" dirty="0"/>
              <a:t> ชา</a:t>
            </a:r>
            <a:r>
              <a:rPr lang="th-TH" sz="1600" dirty="0" err="1"/>
              <a:t>แลนจ์</a:t>
            </a:r>
            <a:r>
              <a:rPr lang="th-TH" sz="1600" dirty="0"/>
              <a:t> 2024 โดยนายไตรภพ วงศ์ไตรรัตน์ ผู้ว่าราชการจังหวัดระยอง มอบหมายให้ นายเรืองฤทธิ์ ประกอบธรรม ปลัดจังหวัดระยอง เป็นประธานพิธีเปิดการแข่งขันเขาน้อย</a:t>
            </a:r>
            <a:r>
              <a:rPr lang="th-TH" sz="1600" dirty="0" err="1"/>
              <a:t>ออฟโรด</a:t>
            </a:r>
            <a:r>
              <a:rPr lang="th-TH" sz="1600" dirty="0"/>
              <a:t> ชา</a:t>
            </a:r>
            <a:r>
              <a:rPr lang="th-TH" sz="1600" dirty="0" err="1"/>
              <a:t>แลนจ์</a:t>
            </a:r>
            <a:r>
              <a:rPr lang="th-TH" sz="1600" dirty="0"/>
              <a:t> 2024 ณ สนาม</a:t>
            </a:r>
            <a:r>
              <a:rPr lang="th-TH" sz="1600" dirty="0" err="1"/>
              <a:t>ออฟโรด</a:t>
            </a:r>
            <a:r>
              <a:rPr lang="th-TH" sz="1600" dirty="0"/>
              <a:t> องค์การบริหารส่วนตำบลเขาน้อย อำเภอเขาชะเมา จังหวัดระยอง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 t="12419" r="18350"/>
          <a:stretch/>
        </p:blipFill>
        <p:spPr>
          <a:xfrm>
            <a:off x="418012" y="2097957"/>
            <a:ext cx="1132114" cy="831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" r="14185"/>
          <a:stretch/>
        </p:blipFill>
        <p:spPr>
          <a:xfrm>
            <a:off x="4121992" y="2105536"/>
            <a:ext cx="1132114" cy="831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8354" r="22413"/>
          <a:stretch/>
        </p:blipFill>
        <p:spPr>
          <a:xfrm>
            <a:off x="2873523" y="2097957"/>
            <a:ext cx="1132114" cy="831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" r="6031" b="16095"/>
          <a:stretch/>
        </p:blipFill>
        <p:spPr>
          <a:xfrm>
            <a:off x="422852" y="3051691"/>
            <a:ext cx="1287050" cy="825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9056" r="23672"/>
          <a:stretch/>
        </p:blipFill>
        <p:spPr>
          <a:xfrm>
            <a:off x="5360033" y="2108582"/>
            <a:ext cx="1101161" cy="828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t="10285"/>
          <a:stretch/>
        </p:blipFill>
        <p:spPr>
          <a:xfrm>
            <a:off x="1887095" y="3049698"/>
            <a:ext cx="1132114" cy="821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r="1234"/>
          <a:stretch/>
        </p:blipFill>
        <p:spPr>
          <a:xfrm>
            <a:off x="1673703" y="2102796"/>
            <a:ext cx="1106897" cy="834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b="6953"/>
          <a:stretch/>
        </p:blipFill>
        <p:spPr>
          <a:xfrm>
            <a:off x="3577467" y="3826170"/>
            <a:ext cx="2536012" cy="1639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64" y="3051018"/>
            <a:ext cx="1191153" cy="794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92" y="4043749"/>
            <a:ext cx="1443528" cy="955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รูปภาพ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4936" b="4439"/>
          <a:stretch/>
        </p:blipFill>
        <p:spPr>
          <a:xfrm>
            <a:off x="3187638" y="3049699"/>
            <a:ext cx="1106897" cy="821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2" y="4044220"/>
            <a:ext cx="1432272" cy="954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สี่เหลี่ยมผืนผ้า 1"/>
          <p:cNvSpPr/>
          <p:nvPr/>
        </p:nvSpPr>
        <p:spPr>
          <a:xfrm>
            <a:off x="414814" y="6106072"/>
            <a:ext cx="4341483" cy="11697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 smtClean="0"/>
              <a:t>วันที่ </a:t>
            </a:r>
            <a:r>
              <a:rPr lang="th-TH" sz="1600" dirty="0"/>
              <a:t>5 กุมภาพันธ์ พ.ศ.2567 คณะผู้บริหาร พร้อมด้วยกองสาธารณสุขและสิ่งแวดล้อม เข้าร่วมการประชุมชี้แจงแนวทางการดำเนินงานและเก็บแบบสำรวจระบบประปาหมู่บ้านรอบอ่างเก็บน้ำคลอง</a:t>
            </a:r>
            <a:r>
              <a:rPr lang="th-TH" sz="1600" dirty="0" err="1"/>
              <a:t>โพล้</a:t>
            </a:r>
            <a:r>
              <a:rPr lang="th-TH" sz="1600" dirty="0"/>
              <a:t> ปีงบประมาณ 2567  </a:t>
            </a:r>
            <a:r>
              <a:rPr lang="th-TH" sz="1600" dirty="0" smtClean="0"/>
              <a:t>  ณ </a:t>
            </a:r>
            <a:r>
              <a:rPr lang="th-TH" sz="1600" dirty="0"/>
              <a:t>สำนักงานสาธารณสุขอำเภอเขาชะเมา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9" r="6105"/>
          <a:stretch/>
        </p:blipFill>
        <p:spPr>
          <a:xfrm>
            <a:off x="5025991" y="7470389"/>
            <a:ext cx="1409249" cy="827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1"/>
          <a:stretch/>
        </p:blipFill>
        <p:spPr>
          <a:xfrm>
            <a:off x="426152" y="7470389"/>
            <a:ext cx="1547559" cy="830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24956" r="4150"/>
          <a:stretch/>
        </p:blipFill>
        <p:spPr>
          <a:xfrm>
            <a:off x="2086480" y="7470389"/>
            <a:ext cx="1388239" cy="836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0" r="17421"/>
          <a:stretch/>
        </p:blipFill>
        <p:spPr>
          <a:xfrm>
            <a:off x="3587488" y="7470389"/>
            <a:ext cx="1328488" cy="838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2"/>
          <a:stretch/>
        </p:blipFill>
        <p:spPr>
          <a:xfrm>
            <a:off x="4937672" y="6319229"/>
            <a:ext cx="1523522" cy="854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56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รูปภาพ 2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0" y="4257466"/>
            <a:ext cx="6370011" cy="4266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11282" r="1236" b="12564"/>
          <a:stretch/>
        </p:blipFill>
        <p:spPr>
          <a:xfrm>
            <a:off x="262393" y="365761"/>
            <a:ext cx="6329238" cy="3371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คำบรรยายภาพแบบสี่เหลี่ยม 2"/>
          <p:cNvSpPr/>
          <p:nvPr/>
        </p:nvSpPr>
        <p:spPr>
          <a:xfrm>
            <a:off x="2456953" y="485029"/>
            <a:ext cx="3999506" cy="1216547"/>
          </a:xfrm>
          <a:prstGeom prst="wedgeRectCallout">
            <a:avLst>
              <a:gd name="adj1" fmla="val -65145"/>
              <a:gd name="adj2" fmla="val 30362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/>
              <a:t>เมื่อวันที่ 5 กุมภาพันธ์ พ.ศ.2567 คณะผู้บริหาร สมาชิกสภาเทศบาล และกองช่างเทศบาลตำบลชำ</a:t>
            </a:r>
            <a:r>
              <a:rPr lang="th-TH" sz="1600" dirty="0" err="1"/>
              <a:t>ฆ้อ</a:t>
            </a:r>
            <a:r>
              <a:rPr lang="th-TH" sz="1600" dirty="0"/>
              <a:t> ลงพื้นที่ปรับปรุงพื้นที่ถนนลูกรัง เนื่องจากถนนมีความเสียหายเป็นร่องหลุมขนาดยาว ภายในเขตพื้นที่หมู่ 5 ตำบลชำ</a:t>
            </a:r>
            <a:r>
              <a:rPr lang="th-TH" sz="1600" dirty="0" err="1"/>
              <a:t>ฆ้อ</a:t>
            </a:r>
            <a:endParaRPr lang="th-TH" sz="16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1" r="23942" b="9524"/>
          <a:stretch/>
        </p:blipFill>
        <p:spPr>
          <a:xfrm rot="10800000" flipV="1">
            <a:off x="556393" y="485029"/>
            <a:ext cx="1205345" cy="89849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t="15703"/>
          <a:stretch/>
        </p:blipFill>
        <p:spPr>
          <a:xfrm>
            <a:off x="373184" y="1510746"/>
            <a:ext cx="1207959" cy="86669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33" y="2047458"/>
            <a:ext cx="1362326" cy="102174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8" b="15372"/>
          <a:stretch/>
        </p:blipFill>
        <p:spPr>
          <a:xfrm>
            <a:off x="375797" y="2488020"/>
            <a:ext cx="1205346" cy="86708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38" y="1954562"/>
            <a:ext cx="915394" cy="122052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27" y="1944093"/>
            <a:ext cx="915394" cy="122052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16" y="1944092"/>
            <a:ext cx="915394" cy="1220526"/>
          </a:xfrm>
          <a:prstGeom prst="rect">
            <a:avLst/>
          </a:prstGeom>
        </p:spPr>
      </p:pic>
      <p:sp>
        <p:nvSpPr>
          <p:cNvPr id="13" name="สี่เหลี่ยมผืนผ้ามุมมน 12"/>
          <p:cNvSpPr/>
          <p:nvPr/>
        </p:nvSpPr>
        <p:spPr>
          <a:xfrm>
            <a:off x="2084819" y="5542514"/>
            <a:ext cx="4264179" cy="1575819"/>
          </a:xfrm>
          <a:prstGeom prst="roundRect">
            <a:avLst/>
          </a:prstGeom>
          <a:solidFill>
            <a:srgbClr val="002060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/>
              <a:t>วันที่ 7 กุมภาพันธ์ พ.ศ.2567 เวลา 16.40 น. ได้รับแจ้งว่าเกิดเหตุเพลิงไหม้ ณ บริเวณทุ่งปอ</a:t>
            </a:r>
            <a:r>
              <a:rPr lang="th-TH" sz="1600" dirty="0" err="1"/>
              <a:t>เทือง</a:t>
            </a:r>
            <a:r>
              <a:rPr lang="th-TH" sz="1600" dirty="0"/>
              <a:t> อ่างเก็บน้ำประ</a:t>
            </a:r>
            <a:r>
              <a:rPr lang="th-TH" sz="1600" dirty="0" err="1"/>
              <a:t>แสร์</a:t>
            </a:r>
            <a:r>
              <a:rPr lang="th-TH" sz="1600" dirty="0"/>
              <a:t> ม.7 ต.ชำ</a:t>
            </a:r>
            <a:r>
              <a:rPr lang="th-TH" sz="1600" dirty="0" err="1"/>
              <a:t>ฆ้อ</a:t>
            </a:r>
            <a:r>
              <a:rPr lang="th-TH" sz="1600" dirty="0"/>
              <a:t> คณะผู้บริหาร พร้อมด้วยงานป้องกันบรรเทาสาธารณภัยเทศบาลตำบลชำ</a:t>
            </a:r>
            <a:r>
              <a:rPr lang="th-TH" sz="1600" dirty="0" err="1"/>
              <a:t>ฆ้อ</a:t>
            </a:r>
            <a:r>
              <a:rPr lang="th-TH" sz="1600" dirty="0"/>
              <a:t>และผู้ใหญ่บ้านหมู่ที่ 7 ต.ชำ</a:t>
            </a:r>
            <a:r>
              <a:rPr lang="th-TH" sz="1600" dirty="0" err="1"/>
              <a:t>ฆ้อ</a:t>
            </a:r>
            <a:r>
              <a:rPr lang="th-TH" sz="1600" dirty="0"/>
              <a:t> ลงพื้นที่เพื่อนำรถดับเพลิงเข้าดับไฟในบริเวณที่เกิดเหตุเพลิงไหม้ </a:t>
            </a:r>
          </a:p>
          <a:p>
            <a:pPr algn="thaiDist"/>
            <a:r>
              <a:rPr lang="th-TH" sz="1600" dirty="0"/>
              <a:t>ขอขอบคุณทาง </a:t>
            </a:r>
            <a:r>
              <a:rPr lang="th-TH" sz="1600" dirty="0" err="1"/>
              <a:t>อบต</a:t>
            </a:r>
            <a:r>
              <a:rPr lang="th-TH" sz="1600" dirty="0"/>
              <a:t>.เขาชะเมา ที่ได้นำรถดับเพลิงมาช่วยดับไฟ</a:t>
            </a: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6" y="4426537"/>
            <a:ext cx="2152416" cy="968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46" y="4420998"/>
            <a:ext cx="2168052" cy="968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49" y="7311291"/>
            <a:ext cx="2735249" cy="975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54" y="4426535"/>
            <a:ext cx="1276170" cy="957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55" y="7311291"/>
            <a:ext cx="1379806" cy="968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6" y="5732281"/>
            <a:ext cx="1305140" cy="979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6" y="7049100"/>
            <a:ext cx="1305140" cy="979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65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00250"/>
            <a:ext cx="6172200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ม้วนกระดาษแนวนอน 2"/>
          <p:cNvSpPr/>
          <p:nvPr/>
        </p:nvSpPr>
        <p:spPr>
          <a:xfrm>
            <a:off x="990600" y="400049"/>
            <a:ext cx="4895850" cy="1436701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 smtClean="0"/>
              <a:t>วันที่ 8-9 กุมภาพันธ์ พ.ศ.2567 กองสวัสดิการสังคม ลงพื้นที่จ่ายเบี้ยยังชีพผู้สูงอายุ ผู้พิการ ผู้ป่วยเอดส์ ในเขตพื้นที่ตำบลชำ</a:t>
            </a:r>
            <a:r>
              <a:rPr lang="th-TH" sz="1600" dirty="0" err="1" smtClean="0"/>
              <a:t>ฆ้อ</a:t>
            </a:r>
            <a:r>
              <a:rPr lang="th-TH" sz="1600" dirty="0" smtClean="0"/>
              <a:t> หมู่ที่ 1,2,3,4,5,6,7,8,และ9 โดยอำนวยความสะดวกให้แก่ประชาชนในการรับเบี้ย</a:t>
            </a:r>
            <a:endParaRPr lang="th-TH" sz="1600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35" y="2744739"/>
            <a:ext cx="1213919" cy="910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6" y="3859379"/>
            <a:ext cx="1229660" cy="1639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20" y="2348265"/>
            <a:ext cx="1237528" cy="928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52" y="2351217"/>
            <a:ext cx="1237528" cy="928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86" y="3859379"/>
            <a:ext cx="1229660" cy="1639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52" y="3523252"/>
            <a:ext cx="1237528" cy="928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20" y="3523251"/>
            <a:ext cx="1237528" cy="928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24" y="4671305"/>
            <a:ext cx="1237528" cy="928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20" y="4671304"/>
            <a:ext cx="1237530" cy="928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24" y="5819360"/>
            <a:ext cx="1237528" cy="928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5" y="5662055"/>
            <a:ext cx="1229660" cy="922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43" y="5662055"/>
            <a:ext cx="1229662" cy="922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94" y="5819357"/>
            <a:ext cx="1221794" cy="928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รูปภาพ 1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9"/>
          <a:stretch/>
        </p:blipFill>
        <p:spPr>
          <a:xfrm>
            <a:off x="689056" y="6747714"/>
            <a:ext cx="2679590" cy="1449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24" y="6943432"/>
            <a:ext cx="1237528" cy="928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62" y="6943431"/>
            <a:ext cx="1237528" cy="928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5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สี่เหลี่ยมผืนผ้า 31"/>
          <p:cNvSpPr/>
          <p:nvPr/>
        </p:nvSpPr>
        <p:spPr>
          <a:xfrm>
            <a:off x="114300" y="2546828"/>
            <a:ext cx="6637374" cy="5879804"/>
          </a:xfrm>
          <a:prstGeom prst="rect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7441" r="3565" b="-930"/>
          <a:stretch/>
        </p:blipFill>
        <p:spPr>
          <a:xfrm>
            <a:off x="363454" y="2892767"/>
            <a:ext cx="1416828" cy="988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t="4651" r="9457"/>
          <a:stretch/>
        </p:blipFill>
        <p:spPr>
          <a:xfrm>
            <a:off x="360047" y="6155897"/>
            <a:ext cx="1369787" cy="186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57" y="4250103"/>
            <a:ext cx="1416828" cy="94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71" y="4250102"/>
            <a:ext cx="1416828" cy="94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85" y="4250103"/>
            <a:ext cx="1416828" cy="94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r="7988" b="15524"/>
          <a:stretch/>
        </p:blipFill>
        <p:spPr>
          <a:xfrm>
            <a:off x="5156322" y="5354392"/>
            <a:ext cx="1416828" cy="94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20" y="3006661"/>
            <a:ext cx="1416828" cy="988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20" y="5354392"/>
            <a:ext cx="1416828" cy="94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71" y="5354392"/>
            <a:ext cx="1416828" cy="94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t="929" r="15504" b="19536"/>
          <a:stretch/>
        </p:blipFill>
        <p:spPr>
          <a:xfrm>
            <a:off x="360047" y="4159393"/>
            <a:ext cx="1369788" cy="177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76" y="3004390"/>
            <a:ext cx="1416828" cy="988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54" y="6543947"/>
            <a:ext cx="2179674" cy="145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57" y="6543947"/>
            <a:ext cx="2179674" cy="145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85" y="3004390"/>
            <a:ext cx="1416828" cy="988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89243">
            <a:off x="4801044" y="397668"/>
            <a:ext cx="1807937" cy="1807937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3013">
            <a:off x="513729" y="576702"/>
            <a:ext cx="1807937" cy="1807937"/>
          </a:xfrm>
          <a:prstGeom prst="rect">
            <a:avLst/>
          </a:prstGeom>
        </p:spPr>
      </p:pic>
      <p:sp>
        <p:nvSpPr>
          <p:cNvPr id="31" name="วงรี 30"/>
          <p:cNvSpPr/>
          <p:nvPr/>
        </p:nvSpPr>
        <p:spPr>
          <a:xfrm>
            <a:off x="971475" y="571235"/>
            <a:ext cx="5178992" cy="1654889"/>
          </a:xfrm>
          <a:prstGeom prst="ellipse">
            <a:avLst/>
          </a:prstGeom>
          <a:ln w="28575"/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1800" dirty="0"/>
              <a:t>วันที่ 12 กุมภาพันธ์ พ.ศ.2567 คณะผู้บริหาร พนักงานเทศบาลตำบลชำ</a:t>
            </a:r>
            <a:r>
              <a:rPr lang="th-TH" sz="1800" dirty="0" err="1"/>
              <a:t>ฆ้อ</a:t>
            </a:r>
            <a:r>
              <a:rPr lang="th-TH" sz="1800" dirty="0"/>
              <a:t> เข้าร่วมประชุมประจำเดือน เดือนกุมภาพันธ์ เพื่อรับทราบแผนการดำเนินงานประจำเดือน ณ ห้องประชุมสภาเทศบาลตำบลชำ</a:t>
            </a:r>
            <a:r>
              <a:rPr lang="th-TH" sz="1800" dirty="0" err="1"/>
              <a:t>ฆ้อ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3868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ยกนูน 43"/>
          <p:cNvSpPr/>
          <p:nvPr/>
        </p:nvSpPr>
        <p:spPr>
          <a:xfrm>
            <a:off x="723900" y="469435"/>
            <a:ext cx="5486399" cy="2702389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38225" y="841757"/>
            <a:ext cx="48958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เมื่อวันพุธที่ 14 กุมภาพันธ์ 2567 เวลา 13.30 น. คณะผู้บริหาร สมาชิกสภาเทศบาลตำบลชำ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ฆ้อ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 พนักงานเทศบาลตำบลชำ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ฆ้อ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 เข้าร่วมงานการพิจารณาคัดเลือกกำนัน ผู้ใหญ่บ้าน ฯลฯ เข้ารับรางวัล ประจำปี 2567 </a:t>
            </a:r>
          </a:p>
          <a:p>
            <a:pPr algn="thaiDist"/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โดยอำเภอเขาชะเมาได้พิจารณาเสนอชื่อ นาย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พิเชษฐ์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 ศรี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เพ็ชร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 กำนันตำบลชำ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ฆ้อ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 เข้ารับการพิจารณาคัดเลือกกำนัน ผู้ใหญ่บ้าน ฯลฯ เข้ารับรางวัล ประจำปี 2567 นอกจากนี้ มีหัวหน้าส่วนราชการ ผู้บริหารองค์กรปกครองส่วนท้องถิ่น กำนันทุกตำบล ผู้ใหญ่บ้านทุกหมู่บ้าน และประชาชน เข้าร่วมให้กำลังใจเป็นจำนวนมาก  ณ วัดชำ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ฆ้อ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 ตำบลชำ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ฆ้อ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  อำเภอเขาชะเมา จังหวัดระยอง</a:t>
            </a: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4" y="3736199"/>
            <a:ext cx="1190625" cy="79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33" y="3736197"/>
            <a:ext cx="1190628" cy="793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25" y="3737354"/>
            <a:ext cx="1188893" cy="792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2" y="3737353"/>
            <a:ext cx="1188894" cy="792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39" y="3736197"/>
            <a:ext cx="1202778" cy="793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4" y="4745514"/>
            <a:ext cx="1190625" cy="785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34" y="4745514"/>
            <a:ext cx="1190628" cy="785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25" y="4745514"/>
            <a:ext cx="1188893" cy="792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1" y="4745515"/>
            <a:ext cx="1188895" cy="792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20" y="4745514"/>
            <a:ext cx="1200397" cy="800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0" y="5753675"/>
            <a:ext cx="1188895" cy="792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36" y="5753676"/>
            <a:ext cx="1208444" cy="786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4" y="6756127"/>
            <a:ext cx="1190625" cy="79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33" y="6756126"/>
            <a:ext cx="1190627" cy="793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4" y="5746813"/>
            <a:ext cx="1190625" cy="79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33" y="5746812"/>
            <a:ext cx="1190627" cy="793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25" y="5753675"/>
            <a:ext cx="1188894" cy="792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24" y="6756126"/>
            <a:ext cx="1190627" cy="793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0" y="6756126"/>
            <a:ext cx="1190627" cy="793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รูปภาพ 3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>
          <a:xfrm>
            <a:off x="5566936" y="6750456"/>
            <a:ext cx="1202781" cy="801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รูปภาพ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4" y="7765440"/>
            <a:ext cx="1190625" cy="79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รูปภาพ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31" y="7759733"/>
            <a:ext cx="1184787" cy="799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รูปภาพ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80" y="7759731"/>
            <a:ext cx="1188895" cy="799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36" y="7759014"/>
            <a:ext cx="1200264" cy="800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รูปภาพ 40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10000"/>
          <a:stretch/>
        </p:blipFill>
        <p:spPr>
          <a:xfrm>
            <a:off x="1527030" y="7771152"/>
            <a:ext cx="1190630" cy="788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รูปภาพ 4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1615" y="-270354"/>
            <a:ext cx="3764865" cy="4685165"/>
          </a:xfrm>
          <a:prstGeom prst="rect">
            <a:avLst/>
          </a:prstGeom>
        </p:spPr>
      </p:pic>
      <p:pic>
        <p:nvPicPr>
          <p:cNvPr id="43" name="รูปภาพ 4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9344" y="-726619"/>
            <a:ext cx="3724798" cy="463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รูปภาพ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25"/>
          <a:stretch/>
        </p:blipFill>
        <p:spPr>
          <a:xfrm>
            <a:off x="0" y="7785790"/>
            <a:ext cx="6807998" cy="135821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628775" y="742950"/>
            <a:ext cx="3914775" cy="1476375"/>
          </a:xfrm>
          <a:prstGeom prst="rect">
            <a:avLst/>
          </a:prstGeom>
          <a:ln w="38100">
            <a:solidFill>
              <a:srgbClr val="D60093"/>
            </a:solidFill>
            <a:prstDash val="lgDash"/>
          </a:ln>
          <a:effectLst>
            <a:glow rad="101600">
              <a:srgbClr val="FFCCFF">
                <a:alpha val="6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1600" dirty="0"/>
              <a:t>วันที่ 18 กุมภาพันธ์ พ.ศ.2567 คณะผู้บริหาร สมาชิกสภาเทศบาล พนักงานเทศบาลตำบลชำ</a:t>
            </a:r>
            <a:r>
              <a:rPr lang="th-TH" sz="1600" dirty="0" err="1"/>
              <a:t>ฆ้อ</a:t>
            </a:r>
            <a:r>
              <a:rPr lang="th-TH" sz="1600" dirty="0"/>
              <a:t> เข้าร่วมพิธีเปิดการแข่งขันไซเคิล</a:t>
            </a:r>
            <a:r>
              <a:rPr lang="th-TH" sz="1600" dirty="0" err="1"/>
              <a:t>ครอส</a:t>
            </a:r>
            <a:r>
              <a:rPr lang="th-TH" sz="1600" dirty="0"/>
              <a:t> ศึกชิงแชมป์เงินแสน </a:t>
            </a:r>
            <a:r>
              <a:rPr lang="en-US" sz="1600" dirty="0"/>
              <a:t>TMX Championship 2024 </a:t>
            </a:r>
            <a:r>
              <a:rPr lang="th-TH" sz="1600" dirty="0"/>
              <a:t>ณ สนามชำ</a:t>
            </a:r>
            <a:r>
              <a:rPr lang="th-TH" sz="1600" dirty="0" err="1"/>
              <a:t>ฆ้อเซอร์กิต</a:t>
            </a:r>
            <a:r>
              <a:rPr lang="th-TH" sz="1600" dirty="0"/>
              <a:t> ม.9 ต.ชำ</a:t>
            </a:r>
            <a:r>
              <a:rPr lang="th-TH" sz="1600" dirty="0" err="1"/>
              <a:t>ฆ้อ</a:t>
            </a:r>
            <a:r>
              <a:rPr lang="th-TH" sz="1600" dirty="0"/>
              <a:t> อ.เขาชะเมา จ.ระยอง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33"/>
          <a:stretch/>
        </p:blipFill>
        <p:spPr>
          <a:xfrm rot="16200000">
            <a:off x="-221750" y="931066"/>
            <a:ext cx="2791407" cy="110014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11"/>
          <a:stretch/>
        </p:blipFill>
        <p:spPr>
          <a:xfrm rot="5400000">
            <a:off x="4616957" y="850397"/>
            <a:ext cx="2791407" cy="1090613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0" y="2791407"/>
            <a:ext cx="1527890" cy="1018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7" y="2791407"/>
            <a:ext cx="1519233" cy="101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7" y="2791407"/>
            <a:ext cx="1519233" cy="101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67" y="2791407"/>
            <a:ext cx="1519234" cy="101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7" y="5184192"/>
            <a:ext cx="1518365" cy="101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7" y="5190543"/>
            <a:ext cx="1519233" cy="101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67" y="5183613"/>
            <a:ext cx="1519233" cy="101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36" y="3990975"/>
            <a:ext cx="1518365" cy="101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0" y="5184193"/>
            <a:ext cx="1518365" cy="101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7" y="3990975"/>
            <a:ext cx="1519233" cy="101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0" y="3996745"/>
            <a:ext cx="1518365" cy="101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19" y="6390112"/>
            <a:ext cx="3368849" cy="2360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9" y="6390112"/>
            <a:ext cx="1515353" cy="1010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6" y="3992982"/>
            <a:ext cx="1515353" cy="1010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6" y="7557078"/>
            <a:ext cx="1515353" cy="955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0" y="7535694"/>
            <a:ext cx="1515353" cy="97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6" y="6390112"/>
            <a:ext cx="1515352" cy="1010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46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9" b="1"/>
          <a:stretch/>
        </p:blipFill>
        <p:spPr>
          <a:xfrm>
            <a:off x="156754" y="175510"/>
            <a:ext cx="6566263" cy="4117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คำบรรยายภาพแบบสี่เหลี่ยมมุมมน 1"/>
          <p:cNvSpPr/>
          <p:nvPr/>
        </p:nvSpPr>
        <p:spPr>
          <a:xfrm>
            <a:off x="425088" y="289110"/>
            <a:ext cx="3726103" cy="1648366"/>
          </a:xfrm>
          <a:prstGeom prst="wedgeRoundRectCallout">
            <a:avLst>
              <a:gd name="adj1" fmla="val 65834"/>
              <a:gd name="adj2" fmla="val 2500"/>
              <a:gd name="adj3" fmla="val 16667"/>
            </a:avLst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วันที่ 19 กุมภาพันธ์ พ.ศ.2567 คณะผู้บริหาร สมาชิกสภาเทศบาล และกองสาธารณสุขเทศบาลตำบลชำ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ฆ้อ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 เดินทางเข้าร่วมพิธีเปิดโครงการส่งเสริมสุขภาพการป้องกันการจมน้ำในเด็ก ประจำปีงบประมาณ 2567 ในการนี้นายนิวัติ วงศ์พึ่ง นายกเทศมนตรีตำบลชำ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ฆ้อ</a:t>
            </a:r>
            <a:r>
              <a:rPr lang="th-TH" sz="1600" dirty="0">
                <a:solidFill>
                  <a:schemeClr val="accent1">
                    <a:lumMod val="50000"/>
                  </a:schemeClr>
                </a:solidFill>
              </a:rPr>
              <a:t>เป็นประธานกล่าวเปิดโครงการฯ ณ โรงเรียนบ้านชำ</a:t>
            </a:r>
            <a:r>
              <a:rPr lang="th-TH" sz="1600" dirty="0" err="1">
                <a:solidFill>
                  <a:schemeClr val="accent1">
                    <a:lumMod val="50000"/>
                  </a:schemeClr>
                </a:solidFill>
              </a:rPr>
              <a:t>ฆ้อ</a:t>
            </a:r>
            <a:endParaRPr lang="th-TH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96" y="414913"/>
            <a:ext cx="1390439" cy="926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45" y="1451443"/>
            <a:ext cx="1390439" cy="926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01" y="2444794"/>
            <a:ext cx="2602397" cy="1734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2" y="2152909"/>
            <a:ext cx="1358538" cy="905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47" y="2143968"/>
            <a:ext cx="1374615" cy="909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2" y="3274034"/>
            <a:ext cx="1358538" cy="905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48" y="3268675"/>
            <a:ext cx="1374615" cy="916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4532728"/>
            <a:ext cx="6566263" cy="4382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คำบรรยายภาพแบบสี่เหลี่ยม 14"/>
          <p:cNvSpPr/>
          <p:nvPr/>
        </p:nvSpPr>
        <p:spPr>
          <a:xfrm>
            <a:off x="758597" y="4712769"/>
            <a:ext cx="5362575" cy="1219713"/>
          </a:xfrm>
          <a:prstGeom prst="wedgeRectCallout">
            <a:avLst>
              <a:gd name="adj1" fmla="val 26632"/>
              <a:gd name="adj2" fmla="val 36729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/>
              <a:t>วันที่ 19 กุมภาพันธ์ พ.ศ.2567 เวลา 13.00 น. คณะผู้บริหาร สมาชิกสภาเทศบาล กองสวัสดิการและสังคม และผู้สูงอายุในเขตพื้นที่ตำบลชำ</a:t>
            </a:r>
            <a:r>
              <a:rPr lang="th-TH" sz="1600" dirty="0" err="1"/>
              <a:t>ฆ้อ</a:t>
            </a:r>
            <a:r>
              <a:rPr lang="th-TH" sz="1600" dirty="0"/>
              <a:t> เข้าร่วมโครงการสนับสนุนกิจกรรมและศึกษาดูงาน เพื่อเพิ่มศักยภาพผู้สูงอายุตำบลชำ</a:t>
            </a:r>
            <a:r>
              <a:rPr lang="th-TH" sz="1600" dirty="0" err="1"/>
              <a:t>ฆ้อ</a:t>
            </a:r>
            <a:r>
              <a:rPr lang="th-TH" sz="1600" dirty="0"/>
              <a:t> โดยมีนายไพศาล </a:t>
            </a:r>
            <a:r>
              <a:rPr lang="th-TH" sz="1600" dirty="0" err="1"/>
              <a:t>โพธิ</a:t>
            </a:r>
            <a:r>
              <a:rPr lang="th-TH" sz="1600" dirty="0"/>
              <a:t>บุตร รองนายกเทศมนตรีตำบลชำ</a:t>
            </a:r>
            <a:r>
              <a:rPr lang="th-TH" sz="1600" dirty="0" err="1"/>
              <a:t>ฆ้อ</a:t>
            </a:r>
            <a:r>
              <a:rPr lang="th-TH" sz="1600" dirty="0"/>
              <a:t> เป็นผู้กล่าวรายงาน และนายนิวัติ วงศ์พึ่ง นายกเทศมนตรีตำบลชำ</a:t>
            </a:r>
            <a:r>
              <a:rPr lang="th-TH" sz="1600" dirty="0" err="1"/>
              <a:t>ฆ้อ</a:t>
            </a:r>
            <a:r>
              <a:rPr lang="th-TH" sz="1600" dirty="0"/>
              <a:t> เป็นประธานการเปิดโครงการ ณ ห้องประชุมสภาเทศบาลตำบลชำ</a:t>
            </a:r>
            <a:r>
              <a:rPr lang="th-TH" sz="1600" dirty="0" err="1"/>
              <a:t>ฆ้อ</a:t>
            </a:r>
            <a:endParaRPr lang="th-TH" sz="1600" dirty="0"/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1" y="6112523"/>
            <a:ext cx="1074852" cy="809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21" y="6112523"/>
            <a:ext cx="1214912" cy="809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80" y="7182321"/>
            <a:ext cx="2552177" cy="149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94" y="8063176"/>
            <a:ext cx="1169186" cy="779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94" y="7161867"/>
            <a:ext cx="1164493" cy="76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8" y="7102505"/>
            <a:ext cx="1238643" cy="825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22" y="6111871"/>
            <a:ext cx="1215890" cy="810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19" y="6111871"/>
            <a:ext cx="1215890" cy="810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7" y="8063176"/>
            <a:ext cx="1238643" cy="760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89" y="6113802"/>
            <a:ext cx="1212993" cy="808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9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เมฆ 25"/>
          <p:cNvSpPr/>
          <p:nvPr/>
        </p:nvSpPr>
        <p:spPr>
          <a:xfrm>
            <a:off x="206873" y="4829175"/>
            <a:ext cx="6453009" cy="4171950"/>
          </a:xfrm>
          <a:prstGeom prst="cloud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แผนผังลําดับงาน: กระบวนการสำรอง 17"/>
          <p:cNvSpPr/>
          <p:nvPr/>
        </p:nvSpPr>
        <p:spPr>
          <a:xfrm>
            <a:off x="42098" y="281599"/>
            <a:ext cx="6762750" cy="4410075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3" y="1536493"/>
            <a:ext cx="1160593" cy="773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3" y="2505746"/>
            <a:ext cx="1160593" cy="773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14" y="602033"/>
            <a:ext cx="1173598" cy="782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93" y="602033"/>
            <a:ext cx="1160593" cy="773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67" y="602033"/>
            <a:ext cx="1165815" cy="777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4" y="606368"/>
            <a:ext cx="1160592" cy="773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3" y="3458518"/>
            <a:ext cx="1160593" cy="773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99" y="606368"/>
            <a:ext cx="1193732" cy="795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18131"/>
          <a:stretch/>
        </p:blipFill>
        <p:spPr>
          <a:xfrm>
            <a:off x="1539199" y="3783736"/>
            <a:ext cx="1255686" cy="729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6"/>
          <a:stretch/>
        </p:blipFill>
        <p:spPr>
          <a:xfrm>
            <a:off x="4264634" y="3619141"/>
            <a:ext cx="2143384" cy="893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64" y="3783736"/>
            <a:ext cx="1093587" cy="729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คำบรรยายภาพแบบสี่เหลี่ยม 12"/>
          <p:cNvSpPr/>
          <p:nvPr/>
        </p:nvSpPr>
        <p:spPr>
          <a:xfrm>
            <a:off x="1628707" y="1772271"/>
            <a:ext cx="4914900" cy="1594940"/>
          </a:xfrm>
          <a:prstGeom prst="wedgeRectCallout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1600" dirty="0"/>
              <a:t>วันที่ 20 กุมภาพันธ์ พ.ศ.2567 เวลา 13.00น. กองสวัสดิการและสังคม ได้จัดโครงการอบรมสัมมนาพัฒนาศักยภาพและศึกษาดูงานของสตรีตำบลชำ</a:t>
            </a:r>
            <a:r>
              <a:rPr lang="th-TH" sz="1600" dirty="0" err="1"/>
              <a:t>ฆ้อ</a:t>
            </a:r>
            <a:r>
              <a:rPr lang="th-TH" sz="1600" dirty="0"/>
              <a:t> โดยมีนางสาว</a:t>
            </a:r>
            <a:r>
              <a:rPr lang="th-TH" sz="1600" dirty="0" err="1"/>
              <a:t>นฤมล</a:t>
            </a:r>
            <a:r>
              <a:rPr lang="th-TH" sz="1600" dirty="0"/>
              <a:t> ปลื้มผล เลขานุการสภาเทศบาลตำบลชำ</a:t>
            </a:r>
            <a:r>
              <a:rPr lang="th-TH" sz="1600" dirty="0" err="1"/>
              <a:t>ฆ้อ</a:t>
            </a:r>
            <a:r>
              <a:rPr lang="th-TH" sz="1600" dirty="0"/>
              <a:t> เป็นผู้กล่าวรายงานวัตถุประสงค์ของโครงการ และได้รับเกียรติจากนายนิวัติ วงศ์พึ่ง นายกเทศมนตรีตำบลชำ</a:t>
            </a:r>
            <a:r>
              <a:rPr lang="th-TH" sz="1600" dirty="0" err="1"/>
              <a:t>ฆ้อ</a:t>
            </a:r>
            <a:r>
              <a:rPr lang="th-TH" sz="1600" dirty="0"/>
              <a:t> เป็นประธานกล่าวเปิดโครงการฯ มีสตรีในเขตพื้นที่ตำบลชำ</a:t>
            </a:r>
            <a:r>
              <a:rPr lang="th-TH" sz="1600" dirty="0" err="1"/>
              <a:t>ฆ้อ</a:t>
            </a:r>
            <a:r>
              <a:rPr lang="th-TH" sz="1600" dirty="0"/>
              <a:t>เข้าร่วมโครงการอบรมสัมมนาในครั้งนี้ ณ ห้องประชุมสภาเทศบาลตำบลชำ</a:t>
            </a:r>
            <a:r>
              <a:rPr lang="th-TH" sz="1600" dirty="0" err="1"/>
              <a:t>ฆ้อ</a:t>
            </a:r>
            <a:endParaRPr lang="th-TH" sz="1600" dirty="0"/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99" y="2753159"/>
            <a:ext cx="789804" cy="710625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88874" y="1631173"/>
            <a:ext cx="799894" cy="719704"/>
          </a:xfrm>
          <a:prstGeom prst="rect">
            <a:avLst/>
          </a:prstGeom>
        </p:spPr>
      </p:pic>
      <p:sp>
        <p:nvSpPr>
          <p:cNvPr id="17" name="ม้วนกระดาษแนวตั้ง 16"/>
          <p:cNvSpPr/>
          <p:nvPr/>
        </p:nvSpPr>
        <p:spPr>
          <a:xfrm>
            <a:off x="646167" y="5487141"/>
            <a:ext cx="2238375" cy="3135342"/>
          </a:xfrm>
          <a:prstGeom prst="verticalScroll">
            <a:avLst/>
          </a:prstGeom>
          <a:solidFill>
            <a:srgbClr val="990099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600" dirty="0"/>
              <a:t>วันที่ 20 กุมภาพันธ์ พ.ศ.2567 เวลา 09.30น. คณะผู้บริหาร และกองช่างเทศบาลตำบลชำ</a:t>
            </a:r>
            <a:r>
              <a:rPr lang="th-TH" sz="1600" dirty="0" err="1"/>
              <a:t>ฆ้อ</a:t>
            </a:r>
            <a:r>
              <a:rPr lang="th-TH" sz="1600" dirty="0"/>
              <a:t> ลงพื้นที่ซ่อมแซมถนน เนื่องจากถนนเป็นหลุมลึก เพื่ออำนวยความสะดวกในการใช้รถใช้ถนนในการสัญจรไปมาของประชาชน ในเขตพื้นที่ม.3 ต.ชำ</a:t>
            </a:r>
            <a:r>
              <a:rPr lang="th-TH" sz="1600" dirty="0" err="1"/>
              <a:t>ฆ้อ</a:t>
            </a:r>
            <a:endParaRPr lang="th-TH" sz="1600" dirty="0"/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64" y="5259616"/>
            <a:ext cx="1354849" cy="1016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26" y="5259616"/>
            <a:ext cx="1354849" cy="1016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63" y="6417465"/>
            <a:ext cx="1354849" cy="1016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25" y="6411565"/>
            <a:ext cx="1354849" cy="1016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63" y="7575314"/>
            <a:ext cx="1354849" cy="1016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25" y="7563515"/>
            <a:ext cx="1354849" cy="1016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3256" flipH="1" flipV="1">
            <a:off x="451564" y="5018124"/>
            <a:ext cx="671209" cy="6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TM03457475[[fn=เฟรม]]</Template>
  <TotalTime>3370</TotalTime>
  <Words>968</Words>
  <Application>Microsoft Office PowerPoint</Application>
  <PresentationFormat>นำเสนอทางหน้าจอ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21" baseType="lpstr">
      <vt:lpstr>Angsana New</vt:lpstr>
      <vt:lpstr>AngsanaUPC</vt:lpstr>
      <vt:lpstr>Arial</vt:lpstr>
      <vt:lpstr>Calibri</vt:lpstr>
      <vt:lpstr>Calibri (เนื้อความ)</vt:lpstr>
      <vt:lpstr>Calibri Light</vt:lpstr>
      <vt:lpstr>Cordia New</vt:lpstr>
      <vt:lpstr>EucrosiaUPC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Plan</dc:creator>
  <cp:lastModifiedBy>Plan</cp:lastModifiedBy>
  <cp:revision>91</cp:revision>
  <dcterms:created xsi:type="dcterms:W3CDTF">2024-01-31T08:50:26Z</dcterms:created>
  <dcterms:modified xsi:type="dcterms:W3CDTF">2024-02-29T03:44:30Z</dcterms:modified>
</cp:coreProperties>
</file>